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00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068" autoAdjust="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404D7-CF94-4A17-9003-BFD12EC4EF2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0237B8-3F04-4116-B77C-5EAEE2441F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6960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EE4F2A-E054-6D4F-8272-E4EEE8ECD956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3858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7DF0EA-766B-09EF-1858-2C0E167032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99307C2-1E45-900C-FF37-FD7658A005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2F13AF-DD9A-63F1-B141-347B5B5BD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292D-BA6C-481B-BC02-A61EE3FE0CA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A1FA07-3E10-8B6B-CCE0-7017FB193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CA8CF1-CB1A-4658-8963-6F0F42E6C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B757-F9DA-414F-8411-84C2F74D63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618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41F591-C5DA-9E93-668F-854676F6F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E3C1782-FCAC-C973-8F1F-6DBE19B099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E30BDD-FDE1-A9B0-5CFD-CE594EEBA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292D-BA6C-481B-BC02-A61EE3FE0CA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EE987B-2D2B-7FCE-6900-D4B38C76C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D678E3-6976-5506-F311-403C8E220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B757-F9DA-414F-8411-84C2F74D63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9429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EA962CD-C982-49F2-80A8-9F8CCD8084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534FF86-FAFB-7EC6-EAA8-502068AD69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B1BC-FAC4-4936-6ECB-D6834EC5A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292D-BA6C-481B-BC02-A61EE3FE0CA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AA86D7-98C7-C14E-1948-28F435238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A82DCA-DB05-6562-FD3D-026F555D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B757-F9DA-414F-8411-84C2F74D63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4284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14F3AD-043D-479A-FF78-A310A2FE7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6C4CD5-EC6F-5BE4-614C-456B0D242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B9EEBE-BE4D-4B40-7F43-1CE1FD2AD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292D-BA6C-481B-BC02-A61EE3FE0CA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21705E-1AB5-83F3-06B6-A21B5FFD9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663131-35A6-DA11-2A7A-66EB3808F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B757-F9DA-414F-8411-84C2F74D63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814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7FA91-47A8-F2C3-09EC-7444FF7C8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092B28-4E34-A627-714D-4DCD155D8B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93D411-1BD7-9CC6-4EFB-CBFCF3B7E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292D-BA6C-481B-BC02-A61EE3FE0CA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6D04FC-EA2F-46B2-8389-384E2AD36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829F8D-DBFB-9FDB-4584-B4015E473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B757-F9DA-414F-8411-84C2F74D63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64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5D8500-7B16-FD15-52D8-127B186C1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CB0457-6736-5DFE-8F8A-DEF8CFFF42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DAB91DA-B4B4-97A4-B6E5-894448224F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B47EC6C-28C5-93D3-DADD-C665EB67C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292D-BA6C-481B-BC02-A61EE3FE0CA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9E39BA3-406C-B5AD-4005-AF6A8468D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C1209D3-281C-5627-BAEE-5ABA9C58F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B757-F9DA-414F-8411-84C2F74D63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268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5B79F4-A001-2670-9924-51E42F739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73A3D50-E50E-5D28-5042-243A1153A3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143F5E7-C9E3-2837-2964-F7B6B8068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C5E8679-4251-6B4D-CFDF-F2442D7269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7B452F5-5B68-0204-82CC-13B64C6D18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23B8C07-F1A3-946B-AB85-E041F9742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292D-BA6C-481B-BC02-A61EE3FE0CA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DA58DB2-78A7-3B97-B336-A1567592A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5FC1EF3-3A7C-FC9D-504E-0C7E9CA63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B757-F9DA-414F-8411-84C2F74D63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2286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81C6F9-AC87-8B49-1D52-46634C629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57669FC-7666-329A-1CD7-586148785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292D-BA6C-481B-BC02-A61EE3FE0CA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22A646C-3737-51AF-EC17-6207FAF30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8A02244-1F40-A86E-CA51-B9FFE7BBE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B757-F9DA-414F-8411-84C2F74D63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766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BBCE801-392C-0090-7907-056DC24DE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292D-BA6C-481B-BC02-A61EE3FE0CA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96935A-7102-4D63-4C45-943F3C9DD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1143E86-FCB6-162B-419C-F8210D947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B757-F9DA-414F-8411-84C2F74D63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8335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BA5239-04CF-CB67-92DE-5070F6572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B8F057-C6FB-0088-1B88-1E7A66FC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AF66BBB-12D3-C9E4-E18F-A0FB508EE0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A9F97A3-0B83-E327-5C49-CAD005848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292D-BA6C-481B-BC02-A61EE3FE0CA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CC4F0AF-3DB1-F5A6-B04B-58F6EAEEA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DA570CA-1AC7-F36C-53B3-7E369D359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B757-F9DA-414F-8411-84C2F74D63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6060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FCB0A8-F52C-F3E3-3557-F90063993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439AB30-3F3C-0BDB-128C-3206B86A36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D7072E-500D-58BD-4235-B53D9999E6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F24204-A232-FB35-69AB-C88955BF8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292D-BA6C-481B-BC02-A61EE3FE0CA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C11FC7-D53D-0F0A-7878-F93D8858D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73D49E0-76BF-2B40-D3D1-EAB6F5DB3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B757-F9DA-414F-8411-84C2F74D63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2531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D2AF338-CBD0-0978-5B62-E72518CD0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3BD97AF-FB44-A7D6-EA7A-928C72247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CF05A8-2068-87B5-E373-EC20653903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2B292D-BA6C-481B-BC02-A61EE3FE0CA3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EF3079-1F59-DB8E-D677-1E46B416E9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DEF8C1-E689-B9B9-26F9-3869921A6B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1AB757-F9DA-414F-8411-84C2F74D630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0327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418B0-6D73-602F-078E-DD8BC5187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Marcador de número de diapositiva 5">
            <a:extLst>
              <a:ext uri="{FF2B5EF4-FFF2-40B4-BE49-F238E27FC236}">
                <a16:creationId xmlns:a16="http://schemas.microsoft.com/office/drawing/2014/main" id="{79840C8D-D067-CCE0-199C-A5292D686892}"/>
              </a:ext>
            </a:extLst>
          </p:cNvPr>
          <p:cNvSpPr txBox="1">
            <a:spLocks/>
          </p:cNvSpPr>
          <p:nvPr/>
        </p:nvSpPr>
        <p:spPr>
          <a:xfrm>
            <a:off x="11640130" y="6234113"/>
            <a:ext cx="4903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900" b="1" i="0" kern="1200">
                <a:solidFill>
                  <a:srgbClr val="404040"/>
                </a:solidFill>
                <a:latin typeface="Raleway" panose="020B0503030101060003" pitchFamily="34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CDF6ACF-BCFD-8B4B-AA46-CF664FC259F0}" type="slidenum">
              <a:rPr lang="es-ES" smtClean="0">
                <a:latin typeface="Rawline" pitchFamily="2" charset="77"/>
              </a:rPr>
              <a:pPr/>
              <a:t>1</a:t>
            </a:fld>
            <a:endParaRPr lang="es-ES" dirty="0">
              <a:latin typeface="Rawline" pitchFamily="2" charset="77"/>
            </a:endParaRPr>
          </a:p>
        </p:txBody>
      </p:sp>
      <p:pic>
        <p:nvPicPr>
          <p:cNvPr id="30" name="Gráfico 29">
            <a:extLst>
              <a:ext uri="{FF2B5EF4-FFF2-40B4-BE49-F238E27FC236}">
                <a16:creationId xmlns:a16="http://schemas.microsoft.com/office/drawing/2014/main" id="{1B66B8FA-26D4-0B27-0755-B4385F1BAD6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11774" y="6340475"/>
            <a:ext cx="124672" cy="124672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3CAADEEB-1750-815E-394D-35989771E212}"/>
              </a:ext>
            </a:extLst>
          </p:cNvPr>
          <p:cNvSpPr/>
          <p:nvPr/>
        </p:nvSpPr>
        <p:spPr>
          <a:xfrm>
            <a:off x="4016188" y="124351"/>
            <a:ext cx="3594847" cy="6609298"/>
          </a:xfrm>
          <a:prstGeom prst="rect">
            <a:avLst/>
          </a:prstGeom>
          <a:noFill/>
          <a:ln>
            <a:solidFill>
              <a:srgbClr val="40404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72E7A90-6C1C-377F-B43B-A57712DC3FF7}"/>
              </a:ext>
            </a:extLst>
          </p:cNvPr>
          <p:cNvSpPr/>
          <p:nvPr/>
        </p:nvSpPr>
        <p:spPr>
          <a:xfrm>
            <a:off x="4016188" y="124351"/>
            <a:ext cx="3594847" cy="418395"/>
          </a:xfrm>
          <a:prstGeom prst="rect">
            <a:avLst/>
          </a:prstGeom>
          <a:solidFill>
            <a:srgbClr val="404040"/>
          </a:solidFill>
          <a:ln>
            <a:solidFill>
              <a:srgbClr val="F1E3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900" b="1" dirty="0">
                <a:solidFill>
                  <a:schemeClr val="bg1"/>
                </a:solidFill>
                <a:latin typeface="Raleway" pitchFamily="2" charset="0"/>
              </a:rPr>
              <a:t>HEADER:</a:t>
            </a:r>
          </a:p>
          <a:p>
            <a:r>
              <a:rPr lang="es-ES" sz="900" dirty="0">
                <a:solidFill>
                  <a:schemeClr val="bg1"/>
                </a:solidFill>
                <a:latin typeface="Raleway" pitchFamily="2" charset="0"/>
              </a:rPr>
              <a:t>Logo IEP + Globo Común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50C4BCB7-BA33-9EB8-01FF-D305463A730E}"/>
              </a:ext>
            </a:extLst>
          </p:cNvPr>
          <p:cNvSpPr/>
          <p:nvPr/>
        </p:nvSpPr>
        <p:spPr>
          <a:xfrm>
            <a:off x="4016187" y="550995"/>
            <a:ext cx="3594847" cy="1228880"/>
          </a:xfrm>
          <a:prstGeom prst="rect">
            <a:avLst/>
          </a:prstGeom>
          <a:solidFill>
            <a:srgbClr val="EDEDED"/>
          </a:solidFill>
          <a:ln>
            <a:solidFill>
              <a:srgbClr val="F1E3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900" b="1" dirty="0">
                <a:solidFill>
                  <a:srgbClr val="404040"/>
                </a:solidFill>
                <a:latin typeface="Raleway" pitchFamily="2" charset="0"/>
              </a:rPr>
              <a:t>BANNER:</a:t>
            </a:r>
          </a:p>
          <a:p>
            <a:r>
              <a:rPr lang="es-ES" sz="900" dirty="0">
                <a:solidFill>
                  <a:srgbClr val="404040"/>
                </a:solidFill>
                <a:latin typeface="Raleway" pitchFamily="2" charset="0"/>
              </a:rPr>
              <a:t>IMPULSA TU FUTURO EN ECUADOR</a:t>
            </a:r>
          </a:p>
          <a:p>
            <a:r>
              <a:rPr lang="es-ES" sz="900" dirty="0">
                <a:solidFill>
                  <a:srgbClr val="404040"/>
                </a:solidFill>
                <a:latin typeface="Raleway" pitchFamily="2" charset="0"/>
              </a:rPr>
              <a:t>Accede a tu maestría con apoyo de </a:t>
            </a:r>
          </a:p>
          <a:p>
            <a:r>
              <a:rPr lang="es-ES" sz="900" dirty="0">
                <a:solidFill>
                  <a:srgbClr val="404040"/>
                </a:solidFill>
                <a:latin typeface="Raleway" pitchFamily="2" charset="0"/>
              </a:rPr>
              <a:t>Becas Globo Común</a:t>
            </a:r>
          </a:p>
          <a:p>
            <a:r>
              <a:rPr lang="es-ES" sz="900" dirty="0">
                <a:solidFill>
                  <a:srgbClr val="404040"/>
                </a:solidFill>
                <a:latin typeface="Raleway" pitchFamily="2" charset="0"/>
              </a:rPr>
              <a:t>En alianza con SENESCYT y MINEDEC</a:t>
            </a:r>
          </a:p>
          <a:p>
            <a:r>
              <a:rPr lang="es-ES" sz="900" dirty="0">
                <a:solidFill>
                  <a:srgbClr val="404040"/>
                </a:solidFill>
                <a:latin typeface="Raleway" pitchFamily="2" charset="0"/>
              </a:rPr>
              <a:t>Fecha límite de postulación: </a:t>
            </a:r>
            <a:r>
              <a:rPr lang="es-ES" sz="900" dirty="0" err="1">
                <a:solidFill>
                  <a:srgbClr val="404040"/>
                </a:solidFill>
                <a:latin typeface="Raleway" pitchFamily="2" charset="0"/>
              </a:rPr>
              <a:t>xx</a:t>
            </a:r>
            <a:r>
              <a:rPr lang="es-ES" sz="900" dirty="0">
                <a:solidFill>
                  <a:srgbClr val="404040"/>
                </a:solidFill>
                <a:latin typeface="Raleway" pitchFamily="2" charset="0"/>
              </a:rPr>
              <a:t> de </a:t>
            </a:r>
            <a:r>
              <a:rPr lang="es-ES" sz="900" dirty="0" err="1">
                <a:solidFill>
                  <a:srgbClr val="404040"/>
                </a:solidFill>
                <a:latin typeface="Raleway" pitchFamily="2" charset="0"/>
              </a:rPr>
              <a:t>xxxx</a:t>
            </a:r>
            <a:endParaRPr lang="es-ES" sz="900" dirty="0">
              <a:solidFill>
                <a:srgbClr val="404040"/>
              </a:solidFill>
              <a:latin typeface="Raleway" pitchFamily="2" charset="0"/>
            </a:endParaRPr>
          </a:p>
          <a:p>
            <a:endParaRPr lang="es-ES" sz="900" dirty="0">
              <a:solidFill>
                <a:srgbClr val="404040"/>
              </a:solidFill>
              <a:latin typeface="Raleway" pitchFamily="2" charset="0"/>
            </a:endParaRPr>
          </a:p>
          <a:p>
            <a:endParaRPr lang="es-ES" sz="900" dirty="0">
              <a:solidFill>
                <a:srgbClr val="404040"/>
              </a:solidFill>
              <a:latin typeface="Raleway" pitchFamily="2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DD486F0-06F9-41E4-F561-99DD5EBA74C1}"/>
              </a:ext>
            </a:extLst>
          </p:cNvPr>
          <p:cNvSpPr/>
          <p:nvPr/>
        </p:nvSpPr>
        <p:spPr>
          <a:xfrm>
            <a:off x="4016187" y="1779875"/>
            <a:ext cx="3594847" cy="1237845"/>
          </a:xfrm>
          <a:prstGeom prst="rect">
            <a:avLst/>
          </a:prstGeom>
          <a:solidFill>
            <a:srgbClr val="404040"/>
          </a:solidFill>
          <a:ln>
            <a:solidFill>
              <a:srgbClr val="F1E3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ES" sz="900" b="1" dirty="0">
                <a:solidFill>
                  <a:schemeClr val="bg1"/>
                </a:solidFill>
                <a:latin typeface="Raleway" pitchFamily="2" charset="0"/>
              </a:rPr>
              <a:t>BENEFICIOS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3EBD4D04-D3AA-0896-39A6-16207D188F8A}"/>
              </a:ext>
            </a:extLst>
          </p:cNvPr>
          <p:cNvSpPr/>
          <p:nvPr/>
        </p:nvSpPr>
        <p:spPr>
          <a:xfrm>
            <a:off x="6741459" y="866191"/>
            <a:ext cx="726141" cy="624918"/>
          </a:xfrm>
          <a:prstGeom prst="ellipse">
            <a:avLst/>
          </a:prstGeom>
          <a:solidFill>
            <a:srgbClr val="404040"/>
          </a:solidFill>
          <a:ln>
            <a:solidFill>
              <a:srgbClr val="F1E3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10" name="CuadroTexto 8">
            <a:extLst>
              <a:ext uri="{FF2B5EF4-FFF2-40B4-BE49-F238E27FC236}">
                <a16:creationId xmlns:a16="http://schemas.microsoft.com/office/drawing/2014/main" id="{43B34DD8-4F66-8FF6-F6A3-59FC4CF7F36C}"/>
              </a:ext>
            </a:extLst>
          </p:cNvPr>
          <p:cNvSpPr txBox="1"/>
          <p:nvPr/>
        </p:nvSpPr>
        <p:spPr>
          <a:xfrm>
            <a:off x="6703122" y="992515"/>
            <a:ext cx="802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800"/>
              </a:spcAft>
              <a:buNone/>
            </a:pPr>
            <a:r>
              <a:rPr lang="es-ES" sz="900" b="1" kern="1200" spc="20" dirty="0">
                <a:solidFill>
                  <a:schemeClr val="bg1"/>
                </a:solidFill>
                <a:effectLst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Becas hasta 85%</a:t>
            </a:r>
          </a:p>
        </p:txBody>
      </p:sp>
      <p:sp>
        <p:nvSpPr>
          <p:cNvPr id="12" name="CuadroTexto 8">
            <a:extLst>
              <a:ext uri="{FF2B5EF4-FFF2-40B4-BE49-F238E27FC236}">
                <a16:creationId xmlns:a16="http://schemas.microsoft.com/office/drawing/2014/main" id="{F838641E-97F8-A61F-5528-389DE0050FDD}"/>
              </a:ext>
            </a:extLst>
          </p:cNvPr>
          <p:cNvSpPr txBox="1"/>
          <p:nvPr/>
        </p:nvSpPr>
        <p:spPr>
          <a:xfrm>
            <a:off x="4016186" y="2027937"/>
            <a:ext cx="1079333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800"/>
              </a:spcAft>
              <a:buNone/>
            </a:pPr>
            <a:r>
              <a:rPr lang="es-ES" sz="800" b="1" i="1" spc="20" dirty="0">
                <a:solidFill>
                  <a:schemeClr val="bg1"/>
                </a:solidFill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ICONO</a:t>
            </a:r>
          </a:p>
          <a:p>
            <a:pPr algn="ctr">
              <a:spcAft>
                <a:spcPts val="800"/>
              </a:spcAft>
              <a:buNone/>
            </a:pPr>
            <a:r>
              <a:rPr lang="es-ES" sz="800" kern="1200" spc="20" dirty="0">
                <a:solidFill>
                  <a:schemeClr val="bg1"/>
                </a:solidFill>
                <a:effectLst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Metodología 100% virtual</a:t>
            </a:r>
            <a:endParaRPr lang="es-ES" sz="8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CuadroTexto 8">
            <a:extLst>
              <a:ext uri="{FF2B5EF4-FFF2-40B4-BE49-F238E27FC236}">
                <a16:creationId xmlns:a16="http://schemas.microsoft.com/office/drawing/2014/main" id="{C9DD71CD-E8E9-75A3-45DB-B185B70644DD}"/>
              </a:ext>
            </a:extLst>
          </p:cNvPr>
          <p:cNvSpPr txBox="1"/>
          <p:nvPr/>
        </p:nvSpPr>
        <p:spPr>
          <a:xfrm>
            <a:off x="5071325" y="2027937"/>
            <a:ext cx="1249659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800"/>
              </a:spcAft>
              <a:buNone/>
            </a:pPr>
            <a:r>
              <a:rPr lang="es-ES" sz="800" b="1" i="1" spc="20" dirty="0">
                <a:solidFill>
                  <a:schemeClr val="bg1"/>
                </a:solidFill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ICONO</a:t>
            </a:r>
          </a:p>
          <a:p>
            <a:pPr algn="ctr">
              <a:spcAft>
                <a:spcPts val="800"/>
              </a:spcAft>
              <a:buNone/>
            </a:pPr>
            <a:r>
              <a:rPr lang="es-ES" sz="800" kern="1200" spc="20" dirty="0">
                <a:solidFill>
                  <a:schemeClr val="bg1"/>
                </a:solidFill>
                <a:effectLst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Doble titulaci</a:t>
            </a:r>
            <a:r>
              <a:rPr lang="es-ES" sz="800" kern="1200" spc="20" dirty="0">
                <a:solidFill>
                  <a:schemeClr val="bg1"/>
                </a:solidFill>
                <a:effectLst/>
                <a:latin typeface="+mn-ea"/>
                <a:ea typeface="Aptos" panose="020B0004020202020204" pitchFamily="34" charset="0"/>
                <a:cs typeface="Times New Roman" panose="02020603050405020304" pitchFamily="18" charset="0"/>
              </a:rPr>
              <a:t>ó</a:t>
            </a:r>
            <a:r>
              <a:rPr lang="es-ES" sz="800" kern="1200" spc="20" dirty="0">
                <a:solidFill>
                  <a:schemeClr val="bg1"/>
                </a:solidFill>
                <a:effectLst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n Oficial</a:t>
            </a:r>
            <a:endParaRPr lang="es-ES" sz="8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uadroTexto 8">
            <a:extLst>
              <a:ext uri="{FF2B5EF4-FFF2-40B4-BE49-F238E27FC236}">
                <a16:creationId xmlns:a16="http://schemas.microsoft.com/office/drawing/2014/main" id="{8F9C8E81-8A0B-B49F-8098-9C6B8A0D3E8C}"/>
              </a:ext>
            </a:extLst>
          </p:cNvPr>
          <p:cNvSpPr txBox="1"/>
          <p:nvPr/>
        </p:nvSpPr>
        <p:spPr>
          <a:xfrm>
            <a:off x="6113509" y="2009783"/>
            <a:ext cx="1497525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800"/>
              </a:spcAft>
              <a:buNone/>
            </a:pPr>
            <a:r>
              <a:rPr lang="es-ES" sz="800" b="1" i="1" spc="20" dirty="0">
                <a:solidFill>
                  <a:schemeClr val="bg1"/>
                </a:solidFill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ICONO</a:t>
            </a:r>
          </a:p>
          <a:p>
            <a:pPr algn="ctr">
              <a:spcAft>
                <a:spcPts val="800"/>
              </a:spcAft>
              <a:buNone/>
            </a:pPr>
            <a:r>
              <a:rPr lang="es-ES" sz="800" kern="1200" spc="20" dirty="0">
                <a:solidFill>
                  <a:schemeClr val="bg1"/>
                </a:solidFill>
                <a:effectLst/>
                <a:latin typeface="Raleway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Reconocimiento SENESCYT y MINEDEC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9BDEB12-8C89-1A64-CE8F-6C46F5864FEC}"/>
              </a:ext>
            </a:extLst>
          </p:cNvPr>
          <p:cNvSpPr txBox="1"/>
          <p:nvPr/>
        </p:nvSpPr>
        <p:spPr>
          <a:xfrm>
            <a:off x="5064847" y="2690768"/>
            <a:ext cx="1497526" cy="253916"/>
          </a:xfrm>
          <a:prstGeom prst="rect">
            <a:avLst/>
          </a:prstGeom>
          <a:solidFill>
            <a:srgbClr val="EDEDED"/>
          </a:solidFill>
          <a:ln>
            <a:solidFill>
              <a:srgbClr val="F1E3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>
              <a:defRPr sz="1050" b="1">
                <a:solidFill>
                  <a:srgbClr val="404040"/>
                </a:solidFill>
                <a:latin typeface="Raleway" pitchFamily="2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s-ES" sz="900" dirty="0"/>
              <a:t>Botón: Aplicar ahora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88C893F-5A16-DD91-FA64-4FF4DBA4598F}"/>
              </a:ext>
            </a:extLst>
          </p:cNvPr>
          <p:cNvSpPr txBox="1"/>
          <p:nvPr/>
        </p:nvSpPr>
        <p:spPr>
          <a:xfrm>
            <a:off x="4078939" y="1482584"/>
            <a:ext cx="1801908" cy="253916"/>
          </a:xfrm>
          <a:prstGeom prst="rect">
            <a:avLst/>
          </a:prstGeom>
          <a:solidFill>
            <a:srgbClr val="404040"/>
          </a:solidFill>
          <a:ln>
            <a:solidFill>
              <a:srgbClr val="F1E3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>
              <a:defRPr sz="1050" b="1">
                <a:solidFill>
                  <a:srgbClr val="404040"/>
                </a:solidFill>
                <a:latin typeface="Raleway" pitchFamily="2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" sz="900" dirty="0">
                <a:solidFill>
                  <a:schemeClr val="bg1"/>
                </a:solidFill>
              </a:rPr>
              <a:t>Botón: Solicita tu beca ahora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A9751DD4-1DDA-227E-8E5A-F833AED9742F}"/>
              </a:ext>
            </a:extLst>
          </p:cNvPr>
          <p:cNvSpPr/>
          <p:nvPr/>
        </p:nvSpPr>
        <p:spPr>
          <a:xfrm>
            <a:off x="4016187" y="3025645"/>
            <a:ext cx="3594847" cy="1797623"/>
          </a:xfrm>
          <a:prstGeom prst="rect">
            <a:avLst/>
          </a:prstGeom>
          <a:solidFill>
            <a:srgbClr val="EDEDED"/>
          </a:solidFill>
          <a:ln>
            <a:solidFill>
              <a:srgbClr val="F1E3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ES" sz="900" b="1" dirty="0">
                <a:solidFill>
                  <a:srgbClr val="404040"/>
                </a:solidFill>
                <a:latin typeface="Raleway" pitchFamily="2" charset="0"/>
              </a:rPr>
              <a:t>+30 MAESTRÍAS DISPONIBLES</a:t>
            </a:r>
          </a:p>
          <a:p>
            <a:pPr algn="ctr"/>
            <a:endParaRPr lang="es-ES" sz="900" dirty="0">
              <a:solidFill>
                <a:srgbClr val="404040"/>
              </a:solidFill>
              <a:latin typeface="Raleway" pitchFamily="2" charset="0"/>
            </a:endParaRPr>
          </a:p>
          <a:p>
            <a:pPr algn="ctr"/>
            <a:r>
              <a:rPr lang="es-ES" sz="900" dirty="0">
                <a:solidFill>
                  <a:srgbClr val="404040"/>
                </a:solidFill>
                <a:latin typeface="Raleway" pitchFamily="2" charset="0"/>
              </a:rPr>
              <a:t>Impulsa tu desarrollo profesional en áreas de alta demanda.</a:t>
            </a:r>
          </a:p>
        </p:txBody>
      </p:sp>
      <p:sp>
        <p:nvSpPr>
          <p:cNvPr id="21" name="CuadroTexto 8">
            <a:extLst>
              <a:ext uri="{FF2B5EF4-FFF2-40B4-BE49-F238E27FC236}">
                <a16:creationId xmlns:a16="http://schemas.microsoft.com/office/drawing/2014/main" id="{690013B6-0005-C964-A9BE-6B35B7DA9BBB}"/>
              </a:ext>
            </a:extLst>
          </p:cNvPr>
          <p:cNvSpPr txBox="1"/>
          <p:nvPr/>
        </p:nvSpPr>
        <p:spPr>
          <a:xfrm>
            <a:off x="3908612" y="3613339"/>
            <a:ext cx="1290917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800"/>
              </a:spcAft>
              <a:buNone/>
            </a:pPr>
            <a:r>
              <a:rPr lang="es-ES" sz="800" b="1" i="1" kern="1200" spc="20" dirty="0">
                <a:solidFill>
                  <a:srgbClr val="404040"/>
                </a:solidFill>
                <a:effectLst/>
                <a:latin typeface="Raleway" pitchFamily="2" charset="0"/>
                <a:ea typeface="Aptos" panose="020B0004020202020204" pitchFamily="34" charset="0"/>
                <a:cs typeface="Segoe UI Emoji" panose="020B0502040204020203" pitchFamily="34" charset="0"/>
              </a:rPr>
              <a:t>ICONO</a:t>
            </a:r>
          </a:p>
          <a:p>
            <a:pPr algn="ctr">
              <a:spcAft>
                <a:spcPts val="800"/>
              </a:spcAft>
              <a:buNone/>
            </a:pPr>
            <a:r>
              <a:rPr lang="es-ES" sz="800" kern="1200" spc="20" dirty="0">
                <a:solidFill>
                  <a:srgbClr val="404040"/>
                </a:solidFill>
                <a:effectLst/>
                <a:latin typeface="Raleway" pitchFamily="2" charset="0"/>
                <a:ea typeface="Aptos" panose="020B0004020202020204" pitchFamily="34" charset="0"/>
                <a:cs typeface="Segoe UI Emoji" panose="020B0502040204020203" pitchFamily="34" charset="0"/>
              </a:rPr>
              <a:t>Negocios y Gestión Empresarial</a:t>
            </a:r>
            <a:endParaRPr lang="es-ES" sz="800" kern="100" dirty="0">
              <a:effectLst/>
              <a:latin typeface="Raleway" pitchFamily="2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CuadroTexto 8">
            <a:extLst>
              <a:ext uri="{FF2B5EF4-FFF2-40B4-BE49-F238E27FC236}">
                <a16:creationId xmlns:a16="http://schemas.microsoft.com/office/drawing/2014/main" id="{298579BA-4F20-A624-E1CB-178CE290172C}"/>
              </a:ext>
            </a:extLst>
          </p:cNvPr>
          <p:cNvSpPr txBox="1"/>
          <p:nvPr/>
        </p:nvSpPr>
        <p:spPr>
          <a:xfrm>
            <a:off x="5062300" y="3621265"/>
            <a:ext cx="943889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800"/>
              </a:spcAft>
              <a:buNone/>
            </a:pPr>
            <a:r>
              <a:rPr lang="es-ES" sz="800" b="1" i="1" kern="1200" spc="20" dirty="0">
                <a:solidFill>
                  <a:srgbClr val="404040"/>
                </a:solidFill>
                <a:effectLst/>
                <a:latin typeface="Raleway" pitchFamily="2" charset="0"/>
                <a:ea typeface="Aptos" panose="020B0004020202020204" pitchFamily="34" charset="0"/>
                <a:cs typeface="Segoe UI Emoji" panose="020B0502040204020203" pitchFamily="34" charset="0"/>
              </a:rPr>
              <a:t>ICONO</a:t>
            </a:r>
          </a:p>
          <a:p>
            <a:pPr algn="ctr">
              <a:spcAft>
                <a:spcPts val="800"/>
              </a:spcAft>
              <a:buNone/>
            </a:pPr>
            <a:r>
              <a:rPr lang="es-ES" sz="800" kern="1200" spc="20" dirty="0">
                <a:solidFill>
                  <a:srgbClr val="404040"/>
                </a:solidFill>
                <a:effectLst/>
                <a:latin typeface="Raleway" pitchFamily="2" charset="0"/>
                <a:ea typeface="Aptos" panose="020B0004020202020204" pitchFamily="34" charset="0"/>
                <a:cs typeface="Segoe UI Emoji" panose="020B0502040204020203" pitchFamily="34" charset="0"/>
              </a:rPr>
              <a:t>Educación y Docencia</a:t>
            </a:r>
            <a:endParaRPr lang="es-ES" sz="800" kern="100" dirty="0">
              <a:effectLst/>
              <a:latin typeface="Raleway" pitchFamily="2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CuadroTexto 8">
            <a:extLst>
              <a:ext uri="{FF2B5EF4-FFF2-40B4-BE49-F238E27FC236}">
                <a16:creationId xmlns:a16="http://schemas.microsoft.com/office/drawing/2014/main" id="{AFDA6368-5368-CD30-31FA-9A9119045285}"/>
              </a:ext>
            </a:extLst>
          </p:cNvPr>
          <p:cNvSpPr txBox="1"/>
          <p:nvPr/>
        </p:nvSpPr>
        <p:spPr>
          <a:xfrm>
            <a:off x="5792929" y="3632273"/>
            <a:ext cx="1056109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spcAft>
                <a:spcPts val="800"/>
              </a:spcAft>
              <a:buNone/>
              <a:defRPr sz="900" b="1" i="1" spc="20">
                <a:solidFill>
                  <a:srgbClr val="404040"/>
                </a:solidFill>
                <a:effectLst/>
                <a:latin typeface="Raleway" pitchFamily="2" charset="0"/>
                <a:ea typeface="Aptos" panose="020B0004020202020204" pitchFamily="34" charset="0"/>
                <a:cs typeface="Segoe UI Emoji" panose="020B0502040204020203" pitchFamily="34" charset="0"/>
              </a:defRPr>
            </a:lvl1pPr>
          </a:lstStyle>
          <a:p>
            <a:r>
              <a:rPr lang="es-ES" sz="800" dirty="0"/>
              <a:t>ICONO</a:t>
            </a:r>
          </a:p>
          <a:p>
            <a:r>
              <a:rPr lang="es-ES" sz="800" b="0" i="0" dirty="0"/>
              <a:t>Inteligencia Artificial y Data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9EF0EC96-FFFC-8F95-1297-59266C845346}"/>
              </a:ext>
            </a:extLst>
          </p:cNvPr>
          <p:cNvSpPr txBox="1"/>
          <p:nvPr/>
        </p:nvSpPr>
        <p:spPr>
          <a:xfrm>
            <a:off x="4782563" y="4342205"/>
            <a:ext cx="2062094" cy="253916"/>
          </a:xfrm>
          <a:prstGeom prst="rect">
            <a:avLst/>
          </a:prstGeom>
          <a:solidFill>
            <a:srgbClr val="404040"/>
          </a:solidFill>
          <a:ln>
            <a:solidFill>
              <a:srgbClr val="F1E3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>
              <a:defRPr sz="1050" b="1">
                <a:solidFill>
                  <a:srgbClr val="404040"/>
                </a:solidFill>
                <a:latin typeface="Raleway" pitchFamily="2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s-ES" sz="900" dirty="0">
                <a:solidFill>
                  <a:schemeClr val="bg1"/>
                </a:solidFill>
              </a:rPr>
              <a:t>Botón: Ver programas disponibles</a:t>
            </a:r>
          </a:p>
        </p:txBody>
      </p:sp>
      <p:sp>
        <p:nvSpPr>
          <p:cNvPr id="27" name="CuadroTexto 8">
            <a:extLst>
              <a:ext uri="{FF2B5EF4-FFF2-40B4-BE49-F238E27FC236}">
                <a16:creationId xmlns:a16="http://schemas.microsoft.com/office/drawing/2014/main" id="{E7C89CDB-C6F8-6B39-2B97-B3667401908F}"/>
              </a:ext>
            </a:extLst>
          </p:cNvPr>
          <p:cNvSpPr txBox="1"/>
          <p:nvPr/>
        </p:nvSpPr>
        <p:spPr>
          <a:xfrm>
            <a:off x="6678704" y="3636541"/>
            <a:ext cx="1056109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spcAft>
                <a:spcPts val="800"/>
              </a:spcAft>
              <a:buNone/>
              <a:defRPr sz="900" b="1" i="1" spc="20">
                <a:solidFill>
                  <a:srgbClr val="404040"/>
                </a:solidFill>
                <a:effectLst/>
                <a:latin typeface="Raleway" pitchFamily="2" charset="0"/>
                <a:ea typeface="Aptos" panose="020B0004020202020204" pitchFamily="34" charset="0"/>
                <a:cs typeface="Segoe UI Emoji" panose="020B0502040204020203" pitchFamily="34" charset="0"/>
              </a:defRPr>
            </a:lvl1pPr>
          </a:lstStyle>
          <a:p>
            <a:r>
              <a:rPr lang="es-ES" sz="800" dirty="0"/>
              <a:t>ICONO</a:t>
            </a:r>
          </a:p>
          <a:p>
            <a:r>
              <a:rPr lang="es-ES" sz="800" b="0" i="0" dirty="0"/>
              <a:t>Derecho y Sector Público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492D0974-78B5-2E5B-286B-B437D725328F}"/>
              </a:ext>
            </a:extLst>
          </p:cNvPr>
          <p:cNvSpPr/>
          <p:nvPr/>
        </p:nvSpPr>
        <p:spPr>
          <a:xfrm>
            <a:off x="4012503" y="4828247"/>
            <a:ext cx="3594847" cy="582715"/>
          </a:xfrm>
          <a:prstGeom prst="rect">
            <a:avLst/>
          </a:prstGeom>
          <a:solidFill>
            <a:srgbClr val="404040"/>
          </a:solidFill>
          <a:ln>
            <a:solidFill>
              <a:srgbClr val="F1E3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ES" sz="900" b="1" dirty="0">
                <a:solidFill>
                  <a:schemeClr val="bg1"/>
                </a:solidFill>
                <a:latin typeface="Raleway" pitchFamily="2" charset="0"/>
              </a:rPr>
              <a:t>Cupos limitados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6526069A-043F-A885-4C5F-ADCBD9525EDB}"/>
              </a:ext>
            </a:extLst>
          </p:cNvPr>
          <p:cNvSpPr txBox="1"/>
          <p:nvPr/>
        </p:nvSpPr>
        <p:spPr>
          <a:xfrm>
            <a:off x="5071325" y="5116033"/>
            <a:ext cx="1497526" cy="253916"/>
          </a:xfrm>
          <a:prstGeom prst="rect">
            <a:avLst/>
          </a:prstGeom>
          <a:solidFill>
            <a:srgbClr val="EDEDED"/>
          </a:solidFill>
          <a:ln>
            <a:solidFill>
              <a:srgbClr val="F1E3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>
              <a:defRPr sz="1050" b="1">
                <a:solidFill>
                  <a:srgbClr val="404040"/>
                </a:solidFill>
                <a:latin typeface="Raleway" pitchFamily="2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s-ES" sz="900" dirty="0"/>
              <a:t>Botón: Aplicar ahora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92E3467-F3D5-F650-6E31-51F312166662}"/>
              </a:ext>
            </a:extLst>
          </p:cNvPr>
          <p:cNvSpPr txBox="1"/>
          <p:nvPr/>
        </p:nvSpPr>
        <p:spPr>
          <a:xfrm>
            <a:off x="4078939" y="5514082"/>
            <a:ext cx="20649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>
                <a:latin typeface="Raleway" pitchFamily="2" charset="0"/>
              </a:rPr>
              <a:t>Footer:</a:t>
            </a:r>
          </a:p>
          <a:p>
            <a:r>
              <a:rPr lang="es-ES" sz="1200" dirty="0">
                <a:latin typeface="Raleway" pitchFamily="2" charset="0"/>
              </a:rPr>
              <a:t>RRSS, + </a:t>
            </a:r>
            <a:r>
              <a:rPr lang="es-ES" sz="1200" dirty="0" err="1">
                <a:latin typeface="Raleway" pitchFamily="2" charset="0"/>
              </a:rPr>
              <a:t>info</a:t>
            </a:r>
            <a:r>
              <a:rPr lang="es-ES" sz="1200" dirty="0">
                <a:latin typeface="Raleway" pitchFamily="2" charset="0"/>
              </a:rPr>
              <a:t>, dirección, etc.</a:t>
            </a:r>
          </a:p>
        </p:txBody>
      </p:sp>
    </p:spTree>
    <p:extLst>
      <p:ext uri="{BB962C8B-B14F-4D97-AF65-F5344CB8AC3E}">
        <p14:creationId xmlns:p14="http://schemas.microsoft.com/office/powerpoint/2010/main" val="34648136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124</Words>
  <Application>Microsoft Office PowerPoint</Application>
  <PresentationFormat>Panorámica</PresentationFormat>
  <Paragraphs>36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Raleway</vt:lpstr>
      <vt:lpstr>Rawline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Lorena Morales Burgos</dc:creator>
  <cp:lastModifiedBy>Lorena Morales Burgos</cp:lastModifiedBy>
  <cp:revision>1</cp:revision>
  <dcterms:created xsi:type="dcterms:W3CDTF">2026-05-04T08:47:53Z</dcterms:created>
  <dcterms:modified xsi:type="dcterms:W3CDTF">2026-05-04T08:51:29Z</dcterms:modified>
</cp:coreProperties>
</file>